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7" r:id="rId4"/>
    <p:sldId id="264" r:id="rId5"/>
    <p:sldId id="263" r:id="rId6"/>
    <p:sldId id="262" r:id="rId7"/>
    <p:sldId id="268" r:id="rId8"/>
    <p:sldId id="261" r:id="rId9"/>
    <p:sldId id="260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1612739325_52-p-fon-svetlo-goluboi-dlya-portfolio-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" y="0"/>
            <a:ext cx="91350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05861" y="260647"/>
            <a:ext cx="6941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«Детский сад № 14»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52725" y="2275001"/>
            <a:ext cx="925836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(соответствует ФГОС ДО и ФОП ДО)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00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1612739325_52-p-fon-svetlo-goluboi-dlya-portfolio-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50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699792" y="2591616"/>
            <a:ext cx="3334543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Организационный раздел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88640"/>
            <a:ext cx="2736304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психолого-педагогические, кадровые, финансовые условия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52120" y="235496"/>
            <a:ext cx="2160240" cy="11052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развивающая предметно-пространственная среда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1772816"/>
            <a:ext cx="1955405" cy="818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материально-техническое обеспечение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8184" y="1772816"/>
            <a:ext cx="2448272" cy="11521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методические материалы и средства обучения и воспитания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94957" y="33699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81063" y="8715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4293254"/>
            <a:ext cx="3528392" cy="165602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примерный режим и распорядок дня, особенности традиционных событий, праздников, мероприятий, календарный план воспитательной работы</a:t>
            </a:r>
            <a:r>
              <a:rPr lang="ru-RU" b="1" dirty="0"/>
              <a:t>.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64088" y="4509120"/>
            <a:ext cx="3312368" cy="14401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перечни художественной литературы, музыкальных произведений, произведений изобразительного искусства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2843808" y="1340768"/>
            <a:ext cx="1523255" cy="1250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4780957" y="1484784"/>
            <a:ext cx="1087187" cy="1106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652120" y="2348880"/>
            <a:ext cx="576064" cy="242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2494957" y="2348880"/>
            <a:ext cx="708891" cy="242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652120" y="3429000"/>
            <a:ext cx="382215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699792" y="3429000"/>
            <a:ext cx="792088" cy="864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96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1612739325_52-p-fon-svetlo-goluboi-dlya-portfolio-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" y="0"/>
            <a:ext cx="91350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4684" y="836712"/>
            <a:ext cx="89644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Задачи:</a:t>
            </a:r>
            <a:endParaRPr lang="ru-RU" sz="1600" dirty="0"/>
          </a:p>
          <a:p>
            <a:pPr lvl="0"/>
            <a:r>
              <a:rPr lang="ru-RU" sz="1400" dirty="0" smtClean="0"/>
              <a:t>-обеспечение </a:t>
            </a:r>
            <a:r>
              <a:rPr lang="ru-RU" sz="1400" dirty="0"/>
              <a:t>единых для Российской Федерации содержания ДО и планируемых результатов освоения образовательной программы ДО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 smtClean="0"/>
              <a:t>-приобщение </a:t>
            </a:r>
            <a:r>
              <a:rPr lang="ru-RU" sz="1400" dirty="0"/>
              <a:t>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 smtClean="0"/>
              <a:t>-построение </a:t>
            </a:r>
            <a:r>
              <a:rPr lang="ru-RU" sz="1400" dirty="0"/>
              <a:t>(структурирование) содержания образовательной деятельности на основе учёта возрастных и индивидуальных особенностей развития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 smtClean="0"/>
              <a:t>-создание </a:t>
            </a:r>
            <a:r>
              <a:rPr lang="ru-RU" sz="1400" dirty="0"/>
              <a:t>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 smtClean="0"/>
              <a:t>-охрана </a:t>
            </a:r>
            <a:r>
              <a:rPr lang="ru-RU" sz="1400" dirty="0"/>
              <a:t>и укрепление физического и психического здоровья детей, в том числе их эмоционального благополучия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 smtClean="0"/>
              <a:t>-обеспечение </a:t>
            </a:r>
            <a:r>
              <a:rPr lang="ru-RU" sz="1400" dirty="0"/>
              <a:t>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 smtClean="0"/>
              <a:t>-обеспечение </a:t>
            </a:r>
            <a:r>
              <a:rPr lang="ru-RU" sz="1400" dirty="0"/>
              <a:t>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</a:t>
            </a:r>
            <a:r>
              <a:rPr lang="ru-RU" sz="1400" dirty="0" smtClean="0"/>
              <a:t>;</a:t>
            </a:r>
          </a:p>
          <a:p>
            <a:pPr lvl="0"/>
            <a:r>
              <a:rPr lang="ru-RU" sz="1400" dirty="0" smtClean="0"/>
              <a:t>-достижение </a:t>
            </a:r>
            <a:r>
              <a:rPr lang="ru-RU" sz="1400" dirty="0"/>
              <a:t>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09621" y="16225"/>
            <a:ext cx="1924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I</a:t>
            </a:r>
            <a:r>
              <a:rPr lang="ru-RU" b="1" dirty="0"/>
              <a:t>.Целевой раздел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3971" y="242064"/>
            <a:ext cx="87849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Цель:</a:t>
            </a:r>
            <a:r>
              <a:rPr lang="ru-RU" sz="1400" b="1" dirty="0"/>
              <a:t> </a:t>
            </a:r>
            <a:r>
              <a:rPr lang="ru-RU" sz="1400" dirty="0"/>
              <a:t>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</p:txBody>
      </p:sp>
    </p:spTree>
    <p:extLst>
      <p:ext uri="{BB962C8B-B14F-4D97-AF65-F5344CB8AC3E}">
        <p14:creationId xmlns:p14="http://schemas.microsoft.com/office/powerpoint/2010/main" val="217856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123409" y="2939532"/>
            <a:ext cx="2243987" cy="614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Pictures\1612739325_52-p-fon-svetlo-goluboi-dlya-portfolio-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6" y="0"/>
            <a:ext cx="91350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09621" y="16225"/>
            <a:ext cx="24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05105" y="3921187"/>
            <a:ext cx="2503699" cy="463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Целевой раздел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91018" y="5486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; </a:t>
            </a:r>
            <a:endParaRPr lang="ru-RU" dirty="0"/>
          </a:p>
          <a:p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347770" y="407763"/>
            <a:ext cx="4418370" cy="108012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цели, задачи, принципы её формирования</a:t>
            </a:r>
          </a:p>
        </p:txBody>
      </p:sp>
      <p:sp>
        <p:nvSpPr>
          <p:cNvPr id="13" name="Овал 12"/>
          <p:cNvSpPr/>
          <p:nvPr/>
        </p:nvSpPr>
        <p:spPr>
          <a:xfrm>
            <a:off x="305628" y="1923773"/>
            <a:ext cx="3851478" cy="1948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2062369"/>
            <a:ext cx="31234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планируемые результаты </a:t>
            </a:r>
            <a:endParaRPr lang="ru-RU" dirty="0" smtClean="0"/>
          </a:p>
          <a:p>
            <a:r>
              <a:rPr lang="ru-RU" dirty="0" smtClean="0"/>
              <a:t>освоения </a:t>
            </a:r>
            <a:r>
              <a:rPr lang="ru-RU" dirty="0"/>
              <a:t>Программы в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раннем, дошкольном </a:t>
            </a:r>
            <a:endParaRPr lang="ru-RU" dirty="0" smtClean="0"/>
          </a:p>
          <a:p>
            <a:r>
              <a:rPr lang="ru-RU" dirty="0" smtClean="0"/>
              <a:t>возрастах</a:t>
            </a:r>
            <a:r>
              <a:rPr lang="ru-RU" dirty="0"/>
              <a:t>, а также на </a:t>
            </a:r>
            <a:endParaRPr lang="ru-RU" dirty="0" smtClean="0"/>
          </a:p>
          <a:p>
            <a:r>
              <a:rPr lang="ru-RU" dirty="0" smtClean="0"/>
              <a:t>этапе </a:t>
            </a:r>
            <a:r>
              <a:rPr lang="ru-RU" dirty="0"/>
              <a:t>завершения освоения </a:t>
            </a:r>
            <a:endParaRPr lang="ru-RU" dirty="0" smtClean="0"/>
          </a:p>
          <a:p>
            <a:r>
              <a:rPr lang="ru-RU" dirty="0" smtClean="0"/>
              <a:t>Программы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220072" y="1897902"/>
            <a:ext cx="3528392" cy="2083260"/>
          </a:xfrm>
          <a:prstGeom prst="ellips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463359" y="2323374"/>
            <a:ext cx="3193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подходы к педагогической </a:t>
            </a:r>
            <a:endParaRPr lang="ru-RU" dirty="0" smtClean="0"/>
          </a:p>
          <a:p>
            <a:r>
              <a:rPr lang="ru-RU" dirty="0" smtClean="0"/>
              <a:t>диагностике </a:t>
            </a:r>
            <a:r>
              <a:rPr lang="ru-RU" dirty="0"/>
              <a:t>достижения </a:t>
            </a:r>
            <a:endParaRPr lang="ru-RU" dirty="0" smtClean="0"/>
          </a:p>
          <a:p>
            <a:r>
              <a:rPr lang="ru-RU" dirty="0" smtClean="0"/>
              <a:t>планируемых </a:t>
            </a:r>
            <a:r>
              <a:rPr lang="ru-RU" dirty="0"/>
              <a:t>результатов</a:t>
            </a:r>
          </a:p>
        </p:txBody>
      </p:sp>
      <p:sp>
        <p:nvSpPr>
          <p:cNvPr id="17" name="Овал 16"/>
          <p:cNvSpPr/>
          <p:nvPr/>
        </p:nvSpPr>
        <p:spPr>
          <a:xfrm>
            <a:off x="305628" y="4755127"/>
            <a:ext cx="5043868" cy="177849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значимые для разработки и реализации Программы характеристики, в том числе -характеристики особенностей развития детей раннего и дошкольного возраста</a:t>
            </a:r>
          </a:p>
        </p:txBody>
      </p:sp>
      <p:sp>
        <p:nvSpPr>
          <p:cNvPr id="28" name="Стрелка вверх 27"/>
          <p:cNvSpPr/>
          <p:nvPr/>
        </p:nvSpPr>
        <p:spPr>
          <a:xfrm>
            <a:off x="4556955" y="1487884"/>
            <a:ext cx="303077" cy="23846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>
            <a:off x="5808804" y="4152890"/>
            <a:ext cx="45719" cy="457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854523" y="3981162"/>
            <a:ext cx="808495" cy="217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лево 30"/>
          <p:cNvSpPr/>
          <p:nvPr/>
        </p:nvSpPr>
        <p:spPr>
          <a:xfrm>
            <a:off x="2461296" y="3921187"/>
            <a:ext cx="843809" cy="2317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Овал 1026"/>
          <p:cNvSpPr/>
          <p:nvPr/>
        </p:nvSpPr>
        <p:spPr>
          <a:xfrm>
            <a:off x="5349496" y="4755127"/>
            <a:ext cx="3774999" cy="16262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Часть Программы, формируемая участниками образовательных отношений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75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1612739325_52-p-fon-svetlo-goluboi-dlya-portfolio-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" y="0"/>
            <a:ext cx="91350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7806" y="404664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Часть Программы, формируемая участниками образовательных отношений по выбранному направлению 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Во исполнение п.2.9., п.2.10. и п. 2.11.2. ФГОС ДО при разработке вариативной части Программы, педагогический коллектив ориентировался на специфику национальных, социокультурных условий, в том числе региональных, в которых осуществляется образовательная деятельность; выбор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ДОУ в целом потребности, интересы и мотивы детей и их родителей.</a:t>
            </a:r>
          </a:p>
          <a:p>
            <a:r>
              <a:rPr lang="ru-RU" dirty="0"/>
              <a:t>Часть Программы,</a:t>
            </a:r>
            <a:r>
              <a:rPr lang="ru-RU" b="1" dirty="0"/>
              <a:t> </a:t>
            </a:r>
            <a:r>
              <a:rPr lang="ru-RU" dirty="0"/>
              <a:t>формируемая участниками образовательных отношений, представлена примерной региональной программой образования детей дошкольного возраста / авторская коллегия кафедры дошкольного образования ГОУ ДПО СКИПКРО: Литвинова Р.М., Чусовитина Т.В., Ильина Т.А., Попова Л.А., </a:t>
            </a:r>
            <a:r>
              <a:rPr lang="ru-RU" dirty="0" err="1"/>
              <a:t>Корнюшина</a:t>
            </a:r>
            <a:r>
              <a:rPr lang="ru-RU" dirty="0"/>
              <a:t> О.Н., программой Литвиновой Р.М. «Художественные ценности региональной культуры детей дошкольного возраста», программой Литвиновой Р.М. «Региональная культура как средство патриотического воспитания детей дошкольного возраста» (Растим патриотов Ставрополья). </a:t>
            </a:r>
          </a:p>
        </p:txBody>
      </p:sp>
    </p:spTree>
    <p:extLst>
      <p:ext uri="{BB962C8B-B14F-4D97-AF65-F5344CB8AC3E}">
        <p14:creationId xmlns:p14="http://schemas.microsoft.com/office/powerpoint/2010/main" val="19472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1612739325_52-p-fon-svetlo-goluboi-dlya-portfolio-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" y="0"/>
            <a:ext cx="91350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967" y="404664"/>
            <a:ext cx="88569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b="1" dirty="0"/>
              <a:t>целевом разделе Программы</a:t>
            </a:r>
            <a:r>
              <a:rPr lang="ru-RU" dirty="0"/>
              <a:t> представлены: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-цели</a:t>
            </a:r>
            <a:r>
              <a:rPr lang="ru-RU" dirty="0"/>
              <a:t>, задачи, принципы её формирования;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-планируемые </a:t>
            </a:r>
            <a:r>
              <a:rPr lang="ru-RU" dirty="0"/>
              <a:t>результаты освоения Программы в  раннем, дошкольном возрастах, а также на этапе завершения освоения Программы;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-подходы </a:t>
            </a:r>
            <a:r>
              <a:rPr lang="ru-RU" dirty="0"/>
              <a:t>к педагогической диагностике достижения планируемых результатов;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-значимые </a:t>
            </a:r>
            <a:r>
              <a:rPr lang="ru-RU" dirty="0"/>
              <a:t>для разработки и реализации Программы характеристики, в том числе </a:t>
            </a:r>
            <a:r>
              <a:rPr lang="ru-RU" dirty="0" smtClean="0"/>
              <a:t>-характеристики </a:t>
            </a:r>
            <a:r>
              <a:rPr lang="ru-RU" dirty="0"/>
              <a:t>особенностей развития детей раннего и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38674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1612739325_52-p-fon-svetlo-goluboi-dlya-portfolio-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" y="0"/>
            <a:ext cx="91350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188640"/>
            <a:ext cx="3009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II</a:t>
            </a:r>
            <a:r>
              <a:rPr lang="ru-RU" b="1" dirty="0" smtClean="0"/>
              <a:t>.Содержательный </a:t>
            </a:r>
            <a:r>
              <a:rPr lang="ru-RU" b="1" dirty="0"/>
              <a:t>раздел 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6136" y="764704"/>
            <a:ext cx="85406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Содержательный </a:t>
            </a:r>
            <a:r>
              <a:rPr lang="ru-RU" b="1" dirty="0"/>
              <a:t>раздел Программы</a:t>
            </a:r>
            <a:r>
              <a:rPr lang="ru-RU" dirty="0"/>
              <a:t> 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</a:t>
            </a:r>
          </a:p>
          <a:p>
            <a:r>
              <a:rPr lang="ru-RU" dirty="0" smtClean="0"/>
              <a:t>       В </a:t>
            </a:r>
            <a:r>
              <a:rPr lang="ru-RU" dirty="0"/>
              <a:t>нем представлены описания вариативных форм, способов, методов и средств реализации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обучающихся; </a:t>
            </a:r>
            <a:r>
              <a:rPr lang="ru-RU" dirty="0"/>
              <a:t>взаимодействия педагогического коллектива с семьями обучающихся</a:t>
            </a:r>
          </a:p>
          <a:p>
            <a:r>
              <a:rPr lang="ru-RU" dirty="0" smtClean="0"/>
              <a:t> </a:t>
            </a:r>
            <a:r>
              <a:rPr lang="ru-RU" dirty="0"/>
              <a:t>(далее - КРР) с детьми дошкольного возраста с особыми образовательными потребностями (далее - ООП) различных целевых групп, в том числе детей с ограниченными возможностями здоровья (далее - ОВЗ) и детей-инвалидов.</a:t>
            </a:r>
          </a:p>
          <a:p>
            <a:r>
              <a:rPr lang="ru-RU" dirty="0" smtClean="0"/>
              <a:t>        В </a:t>
            </a:r>
            <a:r>
              <a:rPr lang="ru-RU" dirty="0"/>
              <a:t>содержательный раздел Программы входит 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и культурным ценностям, правилам и нормам поведения в российском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286076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1612739325_52-p-fon-svetlo-goluboi-dlya-portfolio-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" y="-47570"/>
            <a:ext cx="91350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6136" y="764704"/>
            <a:ext cx="8540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33519" y="3747267"/>
            <a:ext cx="285861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Содержательный </a:t>
            </a:r>
            <a:r>
              <a:rPr lang="ru-RU" b="1" dirty="0" smtClean="0">
                <a:solidFill>
                  <a:schemeClr val="tx1"/>
                </a:solidFill>
              </a:rPr>
              <a:t>раздел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5536" y="332656"/>
            <a:ext cx="4021596" cy="18722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672371"/>
            <a:ext cx="40215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Образовательные области: социально-коммуникативная, познавательная,</a:t>
            </a:r>
          </a:p>
          <a:p>
            <a:r>
              <a:rPr lang="ru-RU" dirty="0" smtClean="0"/>
              <a:t> речевая, художественно-эстетическая, физическая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292080" y="332657"/>
            <a:ext cx="3312368" cy="13464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вариативные формы, способы, методы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средства </a:t>
            </a:r>
            <a:r>
              <a:rPr lang="ru-RU" dirty="0">
                <a:solidFill>
                  <a:schemeClr val="tx1"/>
                </a:solidFill>
              </a:rPr>
              <a:t>реализации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15727" y="4437112"/>
            <a:ext cx="3617792" cy="23042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Особенности образовательной </a:t>
            </a:r>
            <a:r>
              <a:rPr lang="ru-RU" dirty="0">
                <a:solidFill>
                  <a:schemeClr val="tx1"/>
                </a:solidFill>
              </a:rPr>
              <a:t>деятельности разных видов и культурных практик и </a:t>
            </a:r>
            <a:r>
              <a:rPr lang="ru-RU" dirty="0" smtClean="0">
                <a:solidFill>
                  <a:schemeClr val="tx1"/>
                </a:solidFill>
              </a:rPr>
              <a:t>способы поддержки </a:t>
            </a:r>
            <a:r>
              <a:rPr lang="ru-RU" dirty="0">
                <a:solidFill>
                  <a:schemeClr val="tx1"/>
                </a:solidFill>
              </a:rPr>
              <a:t>детской инициативы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318448" y="2060848"/>
            <a:ext cx="2825552" cy="137160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взаимодействие </a:t>
            </a:r>
            <a:r>
              <a:rPr lang="ru-RU" dirty="0">
                <a:solidFill>
                  <a:schemeClr val="tx1"/>
                </a:solidFill>
              </a:rPr>
              <a:t>педагогического коллектива с семьями обучающихся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408204" y="4244752"/>
            <a:ext cx="2646040" cy="16561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tx1"/>
                </a:solidFill>
              </a:rPr>
              <a:t>Взаимодействиепедагогического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коллектива с семьями обучающихся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768008" y="5345832"/>
            <a:ext cx="2394520" cy="15121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Программа воспитания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2836" y="2521169"/>
            <a:ext cx="3546648" cy="145722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Часть Программы, формируемая участниками образовательных отношений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24" name="Прямая со стрелкой 1023"/>
          <p:cNvCxnSpPr/>
          <p:nvPr/>
        </p:nvCxnSpPr>
        <p:spPr>
          <a:xfrm flipH="1" flipV="1">
            <a:off x="3733519" y="2060848"/>
            <a:ext cx="1054505" cy="1686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 стрелкой 1026"/>
          <p:cNvCxnSpPr/>
          <p:nvPr/>
        </p:nvCxnSpPr>
        <p:spPr>
          <a:xfrm flipV="1">
            <a:off x="5162827" y="1679105"/>
            <a:ext cx="849333" cy="2068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/>
          <p:cNvCxnSpPr/>
          <p:nvPr/>
        </p:nvCxnSpPr>
        <p:spPr>
          <a:xfrm flipV="1">
            <a:off x="5587493" y="3249782"/>
            <a:ext cx="1004642" cy="497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 стрелкой 1030"/>
          <p:cNvCxnSpPr/>
          <p:nvPr/>
        </p:nvCxnSpPr>
        <p:spPr>
          <a:xfrm>
            <a:off x="6592135" y="3978395"/>
            <a:ext cx="644161" cy="266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 стрелкой 1032"/>
          <p:cNvCxnSpPr/>
          <p:nvPr/>
        </p:nvCxnSpPr>
        <p:spPr>
          <a:xfrm>
            <a:off x="4965268" y="4323331"/>
            <a:ext cx="0" cy="10225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 стрелкой 1034"/>
          <p:cNvCxnSpPr/>
          <p:nvPr/>
        </p:nvCxnSpPr>
        <p:spPr>
          <a:xfrm flipH="1">
            <a:off x="2915816" y="3978395"/>
            <a:ext cx="817703" cy="602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 стрелкой 1036"/>
          <p:cNvCxnSpPr/>
          <p:nvPr/>
        </p:nvCxnSpPr>
        <p:spPr>
          <a:xfrm>
            <a:off x="1547664" y="206084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63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1612739325_52-p-fon-svetlo-goluboi-dlya-portfolio-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" y="0"/>
            <a:ext cx="91350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5979" y="404664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Рабочая </a:t>
            </a:r>
            <a:r>
              <a:rPr lang="ru-RU" b="1" dirty="0"/>
              <a:t>программа воспитания</a:t>
            </a:r>
            <a:endParaRPr lang="ru-RU" dirty="0"/>
          </a:p>
          <a:p>
            <a:r>
              <a:rPr lang="ru-RU" b="1" dirty="0"/>
              <a:t>  </a:t>
            </a:r>
            <a:r>
              <a:rPr lang="ru-RU" dirty="0"/>
              <a:t>Федеральная рабочая программа воспитания </a:t>
            </a:r>
            <a:r>
              <a:rPr lang="ru-RU" dirty="0" smtClean="0"/>
              <a:t>содержит </a:t>
            </a:r>
            <a:r>
              <a:rPr lang="ru-RU" dirty="0"/>
              <a:t>пояснительную записку, целевой, содержательный и организационный разделы.</a:t>
            </a:r>
          </a:p>
          <a:p>
            <a:r>
              <a:rPr lang="ru-RU" dirty="0"/>
              <a:t>    В пояснительной записке раскрывается назначение Программы, её концептуальные основы. </a:t>
            </a:r>
          </a:p>
          <a:p>
            <a:r>
              <a:rPr lang="ru-RU" dirty="0"/>
              <a:t>    В целевом разделе сформулирована цель воспитания в ДОО, способы формирования задач воспитания для каждого возраста периода, раскрываются методологические основы и принципы построения Программы воспитания, представлены требования к планируемым результатам освоения Программы.</a:t>
            </a:r>
          </a:p>
          <a:p>
            <a:r>
              <a:rPr lang="ru-RU" dirty="0"/>
              <a:t>    В содержательном разделе раскрывается содержание воспитательной работы по направлениям воспитания (патриотическое, социальное, познавательное, физическое и оздоровительное, этико-эстетическое)</a:t>
            </a:r>
          </a:p>
          <a:p>
            <a:r>
              <a:rPr lang="ru-RU" dirty="0"/>
              <a:t>   В организационном разделе излагаются общие требования к условиям реализации программы воспитания, особенности взаимодействия взрослого с детьми, организации предметно-пространственной среды, особые требования к условиям, обеспечивающим достижение планируемых личностных результатов в работе с особыми категориями детей.</a:t>
            </a:r>
          </a:p>
        </p:txBody>
      </p:sp>
    </p:spTree>
    <p:extLst>
      <p:ext uri="{BB962C8B-B14F-4D97-AF65-F5344CB8AC3E}">
        <p14:creationId xmlns:p14="http://schemas.microsoft.com/office/powerpoint/2010/main" val="173686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1612739325_52-p-fon-svetlo-goluboi-dlya-portfolio-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" y="0"/>
            <a:ext cx="91350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9975" y="548680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III.</a:t>
            </a:r>
            <a:r>
              <a:rPr lang="ru-RU" b="1" dirty="0" smtClean="0"/>
              <a:t>Организационный </a:t>
            </a:r>
            <a:r>
              <a:rPr lang="ru-RU" b="1" dirty="0"/>
              <a:t>раздел </a:t>
            </a:r>
            <a:endParaRPr lang="ru-RU" dirty="0" smtClean="0"/>
          </a:p>
          <a:p>
            <a:r>
              <a:rPr lang="ru-RU" dirty="0" smtClean="0"/>
              <a:t>       Этот раздел включает </a:t>
            </a:r>
            <a:r>
              <a:rPr lang="ru-RU" dirty="0"/>
              <a:t>описание психолого-педагогических, кадровых, финансовых условий реализации Программы</a:t>
            </a:r>
            <a:r>
              <a:rPr lang="ru-RU" b="1" dirty="0"/>
              <a:t>,</a:t>
            </a:r>
            <a:r>
              <a:rPr lang="ru-RU" dirty="0"/>
              <a:t> организации развивающей предметно-пространственной среды (далее - РППС) в ДОУ; материально-техническое обеспечение Программы, обеспеченность методическими материалами и средствами обучения и воспитания.</a:t>
            </a:r>
          </a:p>
          <a:p>
            <a:r>
              <a:rPr lang="ru-RU" dirty="0" smtClean="0"/>
              <a:t>       Раздел </a:t>
            </a:r>
            <a:r>
              <a:rPr lang="ru-RU" dirty="0"/>
              <a:t>включает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примерный перечень рекомендованных для семейного просмотра анимационных произведений.</a:t>
            </a:r>
          </a:p>
          <a:p>
            <a:r>
              <a:rPr lang="ru-RU" dirty="0" smtClean="0"/>
              <a:t>        В </a:t>
            </a:r>
            <a:r>
              <a:rPr lang="ru-RU" dirty="0"/>
              <a:t>разделе представлены примерный режим и распорядок дня в дошкольных группах, особенности традиционных событий, праздников, мероприятий, календарный план воспитательной работы.</a:t>
            </a:r>
          </a:p>
          <a:p>
            <a:r>
              <a:rPr lang="ru-RU" dirty="0"/>
              <a:t>п.3.6. ФГОС ДО</a:t>
            </a:r>
          </a:p>
          <a:p>
            <a:r>
              <a:rPr lang="ru-RU" dirty="0"/>
              <a:t>п.2.11.3 ФГОС ДО</a:t>
            </a:r>
          </a:p>
        </p:txBody>
      </p:sp>
    </p:spTree>
    <p:extLst>
      <p:ext uri="{BB962C8B-B14F-4D97-AF65-F5344CB8AC3E}">
        <p14:creationId xmlns:p14="http://schemas.microsoft.com/office/powerpoint/2010/main" val="1249407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933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24</cp:revision>
  <dcterms:created xsi:type="dcterms:W3CDTF">2024-02-28T06:43:59Z</dcterms:created>
  <dcterms:modified xsi:type="dcterms:W3CDTF">2024-02-28T12:09:04Z</dcterms:modified>
</cp:coreProperties>
</file>