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488D"/>
    <a:srgbClr val="E30DA6"/>
    <a:srgbClr val="D6D636"/>
    <a:srgbClr val="C1C448"/>
    <a:srgbClr val="007434"/>
    <a:srgbClr val="C3C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7003" y="211025"/>
            <a:ext cx="625408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«Детский сад № 14»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2150" y="2420888"/>
            <a:ext cx="68437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«Кубик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Блума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как инновационная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практика 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развитии критического мышления  дошкольников»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5487" y="184482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находка на тему: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4941168"/>
            <a:ext cx="271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 воспитатель: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Гусейнова З.М.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411" y="4262005"/>
            <a:ext cx="24479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7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71" y="11715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Цель  технологии</a:t>
            </a:r>
            <a:r>
              <a:rPr lang="ru-RU" sz="1600" b="1" u="sng" dirty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развитие критического мышления посредством включения дошкольников  в интерактивный процесс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027" y="836459"/>
            <a:ext cx="87849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</a:rPr>
              <a:t>Задачи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:</a:t>
            </a:r>
            <a:endParaRPr lang="ru-RU" sz="2400" dirty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dirty="0"/>
              <a:t>•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Пробуждать в ребёнке стремление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 Учить ребёнка мыслить, начиная не с ответов на вопросы воспитателя, а с собственных вопросов и проблем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 Воспитывать в ребёнке желание конструировать своё знание, которое рождается в процессе деятельности, а не присваивать готовое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44" y="3895741"/>
            <a:ext cx="93298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работать с увеличивающимся и постоянно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обновляющимся информационным потоком в разных областях знаний 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пользоваться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различными способами интегрирование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информации, задавать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вопросы 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самостоятельно формулировать гипотезу 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ырабатывать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собственное мнение нас основе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различного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идей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представлений 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ыражать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свои мысли устно и письменно ясно , уверена и корректно по отношению к окружающим 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аргументировать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свою точку зрения и учитывать точки зрения других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себя ответственность 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совместном принятие решения 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ыстраивать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конструктивные в с другими людьми . Умение сотрудничать и работать в группе и так далее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44" y="3543399"/>
            <a:ext cx="3355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Планируемые результаты 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44" y="2527736"/>
            <a:ext cx="8748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Monotype Corsiva" pitchFamily="66" charset="0"/>
                <a:ea typeface="Microsoft JhengHei" pitchFamily="34" charset="-120"/>
                <a:cs typeface="Times New Roman" pitchFamily="18" charset="0"/>
              </a:rPr>
              <a:t>Актуальность</a:t>
            </a:r>
            <a:r>
              <a:rPr lang="ru-RU" dirty="0"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 технологии </a:t>
            </a:r>
            <a:r>
              <a:rPr lang="ru-RU" dirty="0">
                <a:latin typeface="Times New Roman" pitchFamily="18" charset="0"/>
                <a:ea typeface="Microsoft JhengHei" pitchFamily="34" charset="-120"/>
                <a:cs typeface="Times New Roman" pitchFamily="18" charset="0"/>
              </a:rPr>
              <a:t>развития критического мышления состоит в том, что она является одним из инновационных методов, позволяющих добиться позитивных результатов в формировании информационной компетентности ребёнка. </a:t>
            </a:r>
          </a:p>
        </p:txBody>
      </p:sp>
    </p:spTree>
    <p:extLst>
      <p:ext uri="{BB962C8B-B14F-4D97-AF65-F5344CB8AC3E}">
        <p14:creationId xmlns:p14="http://schemas.microsoft.com/office/powerpoint/2010/main" val="15746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7524328" y="2927947"/>
            <a:ext cx="1195058" cy="5331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64088" y="2922611"/>
            <a:ext cx="1193239" cy="5178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15409" y="2922611"/>
            <a:ext cx="1184622" cy="5016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18187" y="1503723"/>
            <a:ext cx="1718309" cy="84937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17167" y="1487137"/>
            <a:ext cx="1872208" cy="8825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0591" y="1438700"/>
            <a:ext cx="1674255" cy="914400"/>
          </a:xfrm>
          <a:prstGeom prst="ellipse">
            <a:avLst/>
          </a:prstGeom>
          <a:solidFill>
            <a:srgbClr val="C3CD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81009" y="144463"/>
            <a:ext cx="4464827" cy="9082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1146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86149" y="1624114"/>
            <a:ext cx="1643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Когнитивный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блок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71401" y="1631284"/>
            <a:ext cx="1884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Психомоторный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блок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53490" y="1665771"/>
            <a:ext cx="1716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Аффективный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блок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14156" y="404664"/>
            <a:ext cx="2598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 цели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58103" y="2988783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47901" y="3009846"/>
            <a:ext cx="825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36922" y="2983216"/>
            <a:ext cx="749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Умею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9" idx="3"/>
            <a:endCxn id="9" idx="3"/>
          </p:cNvCxnSpPr>
          <p:nvPr/>
        </p:nvCxnSpPr>
        <p:spPr>
          <a:xfrm>
            <a:off x="4534868" y="91972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3"/>
          </p:cNvCxnSpPr>
          <p:nvPr/>
        </p:nvCxnSpPr>
        <p:spPr>
          <a:xfrm flipH="1">
            <a:off x="4211960" y="919722"/>
            <a:ext cx="322908" cy="518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4"/>
          </p:cNvCxnSpPr>
          <p:nvPr/>
        </p:nvCxnSpPr>
        <p:spPr>
          <a:xfrm>
            <a:off x="6113423" y="1052736"/>
            <a:ext cx="95946" cy="385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5"/>
          </p:cNvCxnSpPr>
          <p:nvPr/>
        </p:nvCxnSpPr>
        <p:spPr>
          <a:xfrm>
            <a:off x="7691977" y="919722"/>
            <a:ext cx="264399" cy="518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4"/>
          </p:cNvCxnSpPr>
          <p:nvPr/>
        </p:nvCxnSpPr>
        <p:spPr>
          <a:xfrm>
            <a:off x="4107719" y="2353100"/>
            <a:ext cx="1" cy="56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4"/>
          </p:cNvCxnSpPr>
          <p:nvPr/>
        </p:nvCxnSpPr>
        <p:spPr>
          <a:xfrm>
            <a:off x="6053271" y="2369685"/>
            <a:ext cx="0" cy="552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Прямая со стрелкой 3071"/>
          <p:cNvCxnSpPr>
            <a:stCxn id="14" idx="4"/>
          </p:cNvCxnSpPr>
          <p:nvPr/>
        </p:nvCxnSpPr>
        <p:spPr>
          <a:xfrm flipH="1">
            <a:off x="8177341" y="2353100"/>
            <a:ext cx="1" cy="56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7057" y="4069030"/>
            <a:ext cx="2795192" cy="165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2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194" y="3244333"/>
            <a:ext cx="4120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Образовательная деятельность «Моя семья»</a:t>
            </a:r>
          </a:p>
          <a:p>
            <a:pPr algn="ctr"/>
            <a:r>
              <a:rPr lang="ru-RU" b="1" u="sng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с использованием «Кубика </a:t>
            </a:r>
            <a:r>
              <a:rPr lang="ru-RU" b="1" u="sng" dirty="0" err="1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Блума</a:t>
            </a:r>
            <a:r>
              <a:rPr lang="ru-RU" b="1" u="sng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1113" y="188640"/>
            <a:ext cx="4335462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065" y="3899614"/>
            <a:ext cx="4711557" cy="278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0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5328083" y="4917203"/>
            <a:ext cx="2664296" cy="1089412"/>
          </a:xfrm>
          <a:prstGeom prst="ellipse">
            <a:avLst/>
          </a:prstGeom>
          <a:solidFill>
            <a:srgbClr val="A848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306844" y="4970785"/>
            <a:ext cx="2520280" cy="10708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92079" y="3140968"/>
            <a:ext cx="2420607" cy="936104"/>
          </a:xfrm>
          <a:prstGeom prst="ellipse">
            <a:avLst/>
          </a:prstGeom>
          <a:solidFill>
            <a:srgbClr val="D6D6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03648" y="3140968"/>
            <a:ext cx="2423476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72200" y="1011612"/>
            <a:ext cx="2448272" cy="119325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14920" y="1011612"/>
            <a:ext cx="2626182" cy="1193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9765" y="1074565"/>
            <a:ext cx="2443829" cy="121521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88640"/>
            <a:ext cx="5969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АЛГОРИТМ РАБОТЫ С КУБИКОМ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4293" y="142357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27124" y="1074565"/>
            <a:ext cx="16314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КУБИКОМ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96983" y="1146573"/>
            <a:ext cx="16314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РЕБЕНКА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КУБИКОМ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54422" y="3367732"/>
            <a:ext cx="1314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07440" y="3357891"/>
            <a:ext cx="19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ДОПОЛНЕНИЯ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72389" y="5309411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70321" y="4970785"/>
            <a:ext cx="25224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ПОЗНАВАТЕЛЬНОЙ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АТИВНОСТИ</a:t>
            </a:r>
            <a:endParaRPr lang="ru-RU" b="1" dirty="0"/>
          </a:p>
        </p:txBody>
      </p:sp>
      <p:cxnSp>
        <p:nvCxnSpPr>
          <p:cNvPr id="18" name="Соединительная линия уступом 17"/>
          <p:cNvCxnSpPr>
            <a:stCxn id="12" idx="4"/>
          </p:cNvCxnSpPr>
          <p:nvPr/>
        </p:nvCxnSpPr>
        <p:spPr>
          <a:xfrm rot="5400000">
            <a:off x="6695898" y="2240530"/>
            <a:ext cx="936104" cy="86477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6"/>
          </p:cNvCxnSpPr>
          <p:nvPr/>
        </p:nvCxnSpPr>
        <p:spPr>
          <a:xfrm>
            <a:off x="2913594" y="1682172"/>
            <a:ext cx="40132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6"/>
            <a:endCxn id="12" idx="2"/>
          </p:cNvCxnSpPr>
          <p:nvPr/>
        </p:nvCxnSpPr>
        <p:spPr>
          <a:xfrm>
            <a:off x="5941102" y="1608238"/>
            <a:ext cx="4310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2"/>
          </p:cNvCxnSpPr>
          <p:nvPr/>
        </p:nvCxnSpPr>
        <p:spPr>
          <a:xfrm flipH="1">
            <a:off x="3827124" y="3609020"/>
            <a:ext cx="146495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3" idx="4"/>
          </p:cNvCxnSpPr>
          <p:nvPr/>
        </p:nvCxnSpPr>
        <p:spPr>
          <a:xfrm>
            <a:off x="2615386" y="4077072"/>
            <a:ext cx="0" cy="8401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5" idx="6"/>
          </p:cNvCxnSpPr>
          <p:nvPr/>
        </p:nvCxnSpPr>
        <p:spPr>
          <a:xfrm>
            <a:off x="3827124" y="5506199"/>
            <a:ext cx="146495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1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12" y="91081"/>
            <a:ext cx="2444919" cy="162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56046" y="3050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Если бы на планете был нужен один навык, это была бы способность мыслить критически объективно.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Джош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Ланьон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qrcoder.ru/code/?https%3A%2F%2Fsad14.ru%2Fvg23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2131" y="2348880"/>
            <a:ext cx="2914650" cy="291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205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238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37</cp:revision>
  <dcterms:created xsi:type="dcterms:W3CDTF">2022-10-04T08:09:44Z</dcterms:created>
  <dcterms:modified xsi:type="dcterms:W3CDTF">2022-11-02T11:58:55Z</dcterms:modified>
</cp:coreProperties>
</file>