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93" r:id="rId6"/>
    <p:sldId id="289" r:id="rId7"/>
    <p:sldId id="290" r:id="rId8"/>
    <p:sldId id="295" r:id="rId9"/>
    <p:sldId id="299" r:id="rId10"/>
    <p:sldId id="308" r:id="rId11"/>
    <p:sldId id="31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D633"/>
    <a:srgbClr val="0000FF"/>
    <a:srgbClr val="FF33CC"/>
    <a:srgbClr val="9900CC"/>
    <a:srgbClr val="00CCFF"/>
    <a:srgbClr val="000099"/>
    <a:srgbClr val="CC33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4" autoAdjust="0"/>
    <p:restoredTop sz="94643" autoAdjust="0"/>
  </p:normalViewPr>
  <p:slideViewPr>
    <p:cSldViewPr>
      <p:cViewPr varScale="1">
        <p:scale>
          <a:sx n="70" d="100"/>
          <a:sy n="70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98771-DDF4-46C9-9A67-4BEB34395C55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78693" y="841889"/>
            <a:ext cx="6786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МУНИЦИПАЛЬНОЕ КАЗЕННОЕ  ДОШКОЛЬНОЕ ОБРАЗОВАТЕЛЬНОЕ УЧРЕЖДЕНИЕ ДЕТСКИЙ САД №14</a:t>
            </a: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8991" y="1765219"/>
            <a:ext cx="73174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РЕЧЕВОЕ РАЗВИТИЕ ДОШКОЛЬНИКОВ: проблемы и пути решения в</a:t>
            </a:r>
          </a:p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ПОДГОТОВИТЕЛЬНОЙ ГРУППЕ</a:t>
            </a:r>
          </a:p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«ФАНТАЗЕРЫ»</a:t>
            </a:r>
          </a:p>
          <a:p>
            <a:pPr algn="ctr"/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059832" y="4175571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Радуляк О.Н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83127" y="1075188"/>
            <a:ext cx="87813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«ИСТОЧНИКИ СПОСОБНОСТЕЙ И ДАРОВАНИЯ ДЕТЕЙ –</a:t>
            </a:r>
            <a:b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КОНЧИКАХ ИХ ПАЛЬЦЕВ. ОТ ПАЛЬЦЕВ, ОБРАЗНО ГОВОРЯ,</a:t>
            </a:r>
            <a:b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ИДУТ ТОНЧАЙШИЕ РУЧЕЙКИ, КОТОРЫЕ ПИТАЮТ ИСТОЧНИК ТВОРЧЕСКОЙ МЫСЛИ»</a:t>
            </a:r>
            <a:b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В. А. СУХОМЛИНСКИЙ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29F4986-F6FB-4598-A1E5-2B912D61B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21738"/>
            <a:ext cx="2195736" cy="16446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EB99AE6-B49B-433D-9D9F-05E69FFB97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6" y="2544355"/>
            <a:ext cx="2483767" cy="186035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AA78035-4D2A-420A-A139-7E679D64EA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338" y="2717480"/>
            <a:ext cx="2483768" cy="18603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AE77EA08-F4EC-4AE8-BFE8-C46E623CF6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7" y="4336262"/>
            <a:ext cx="3128811" cy="234349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D12C7E8-8B23-4BD6-AE31-64C65C87F1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651397"/>
            <a:ext cx="2771800" cy="207608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1218304-1802-4FCD-A957-DAC0E1C165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6081" y="329106"/>
            <a:ext cx="6431837" cy="7742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619672" y="1340768"/>
            <a:ext cx="6572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ПЕРЕФРАЗИРУЯ  ПОСЛОВИЦУ, МОЖНО СКАЗАТЬ: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ВСТРЕЧАЮТ ПО ОДЕЖКЕ, А ПРОВОЖАЮТ ПО УМУ, 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КОТОРОМ СУДЯТ ПО РЕЧИ ЧЕЛОВЕКА”.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8652" y="2905780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100" y="3571852"/>
            <a:ext cx="5229552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50133" y="1578160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АКТУАЛЬНОСТЬ ПРОБЛЕМЫ РЕЧЕВОГО РАЗВИТИЯ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003420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Говорить умеют почти все, но говорить правильно, лишь единицы из нас. Разговаривая с другими, мы пользуемся речью как средством передачи своих мыслей. Речь для нас является одной из главных потребностей и функций человека. Именно речь отличает человека от других представителей животного мира. Именно через общение с другими людьми человек реализует себя как личность. 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	Судить о начале развития личности ребёнка дошкольного возраста без оценки его речевого развития невозможно. В психическом развитии ребёнка речь имеет исключительное значение. С развитием речи связано формирование как личности в целом, так и всех основных психических процессов. Проблема развития речи является одной из актуальных. 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9690" y="1438260"/>
            <a:ext cx="678661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C3F4D5E-3FF3-4167-B000-3456D907B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51" y="666141"/>
            <a:ext cx="7206097" cy="1106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428728" y="928670"/>
            <a:ext cx="6429420" cy="925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СПОСОБСТВОВАТЬ АКТИВИЗАЦИИ РЕЧИ ДЕТЕЙ  В РАЗНЫХ ВИДАХ ДЕЯТЕЛЬНОСТИ.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928802"/>
            <a:ext cx="6995826" cy="30008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:</a:t>
            </a:r>
            <a:r>
              <a:rPr lang="ru-RU" b="1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b="1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В ГРУППЕ  РАЗВИВАЮЩУЮ РЕЧЕВУЮ СРЕДУ;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i="1" dirty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ПРОИЗНОСИТЕЛЬНУЮ  И СВЯЗНУЮ СТОРОНУ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i="1" dirty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РЕЧИ;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АКТИВИЗИРОВАТЬ СЛОВАРЬ ДЕТЕЙ;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ФОРМИРОВАТЬ ГРАММАТИЧЕСКИЙ СТРОЙ РЕЧИ;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i="1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РАЗВИВАТЬ МЕЛКУЮ МОТОРИКУ РУКИ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348352" y="842973"/>
            <a:ext cx="6786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ПРОГРАММНО – МЕТОДИЧЕСКОЕ ОБЕСПЕЧЕНИЕ</a:t>
            </a:r>
          </a:p>
        </p:txBody>
      </p:sp>
      <p:pic>
        <p:nvPicPr>
          <p:cNvPr id="7" name="Рисунок 6" descr="C:\Users\Admin\AppData\Local\Microsoft\Windows\Temporary Internet Files\Content.Word\2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24" y="1550210"/>
            <a:ext cx="3978044" cy="3428999"/>
          </a:xfrm>
          <a:prstGeom prst="rect">
            <a:avLst/>
          </a:prstGeom>
          <a:ln w="88900" cap="sq" cmpd="thickThin">
            <a:solidFill>
              <a:srgbClr val="00D633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2135186-96D5-48C6-AEFF-06DE0A7D36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93" y="2110108"/>
            <a:ext cx="3456382" cy="3850952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85918" y="357166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РЕЧИ И МЫШЛЕНИЯ ДЕТЕЙ ПОСРЕДСТВОМ МНЕМОТЕХНИКИ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5819" y="1147915"/>
            <a:ext cx="75009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“Учите ребёнка каким-нибудь неизвестным ему пяти словам – он будет долго и напрасно мучиться, но свяжите двадцать таких слов с картинками, и он их усвоит на лету”.                   К. Д. Ушинский </a:t>
            </a:r>
          </a:p>
          <a:p>
            <a:pPr marL="137160" indent="0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МНЕМОТЕХНИКА </a:t>
            </a: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это система методов и приемов, обеспечивающих успешное освоение детьми знаний об особенностях объектов природы, об окружающем мире, эффективное запоминание структуры рассказа, сохранение и воспроизведение информации, и конечно развитие речи.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4D6F85C-AF43-40F9-AFE0-A90628A88E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90" b="3878"/>
          <a:stretch/>
        </p:blipFill>
        <p:spPr>
          <a:xfrm>
            <a:off x="1403648" y="3771638"/>
            <a:ext cx="5904656" cy="26708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835696" y="719510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ИНФОРМАЦИОННО – КОММУНИКАТИВНЫХ ТЕХНОЛОГИЙ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5810" y="1279475"/>
            <a:ext cx="7892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Применение компьютерной техники  по­зволяет сделать каждое занятие нетрадиционным, ярким, насыщенным, приводит к необходимости использовать различные способы подачи учебного материала, предусмотреть разнообразные приемы и методы в обучении.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369921E-F02B-42C7-8066-FFAB7243E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6058"/>
            <a:ext cx="3923930" cy="29390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0FD6568-F247-48DF-8D34-4232E0787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13" y="3199452"/>
            <a:ext cx="3923928" cy="29390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07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9D6A022-2740-4F4B-B10D-7B28C35A2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1" y="618816"/>
            <a:ext cx="2089167" cy="32755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AB42737-80C6-47A6-9657-90B4355A82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21651"/>
          <a:stretch/>
        </p:blipFill>
        <p:spPr>
          <a:xfrm>
            <a:off x="3109477" y="1274861"/>
            <a:ext cx="2338893" cy="26195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22C5410-4C98-47F6-8EC5-9DBB0A4735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00"/>
          <a:stretch/>
        </p:blipFill>
        <p:spPr>
          <a:xfrm>
            <a:off x="6232049" y="857608"/>
            <a:ext cx="2036058" cy="279798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C340E21B-FCB9-42A9-A8E6-212FB83E8D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0" b="24801"/>
          <a:stretch/>
        </p:blipFill>
        <p:spPr>
          <a:xfrm>
            <a:off x="1235355" y="4065815"/>
            <a:ext cx="2617201" cy="261952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13426217-DFE9-4818-BA28-DD0B36D5C5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b="31101"/>
          <a:stretch/>
        </p:blipFill>
        <p:spPr>
          <a:xfrm>
            <a:off x="4823238" y="4254995"/>
            <a:ext cx="2657118" cy="243034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8FED350-D5EB-4349-BAEE-2E8425904F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5471" y="302093"/>
            <a:ext cx="1586904" cy="10596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85918" y="357166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РЕЧИ ПОСРЕДСТВОМ ХУДОЖЕСТВЕННОЙ ЛИТЕРАТУРЫ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3" y="1254382"/>
            <a:ext cx="7963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 служит могучим, действенным средством умственного, нравственного и эстетического воспитания детей оказывает огромное влияние на развитие и обогащение речи ребёнка.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760E899-6B65-48BB-BB35-76E29418B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3" y="2291816"/>
            <a:ext cx="2742050" cy="20565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680AB24-350E-4704-B347-0C274E6B01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04" t="18291" r="10607"/>
          <a:stretch/>
        </p:blipFill>
        <p:spPr>
          <a:xfrm>
            <a:off x="4857752" y="2173964"/>
            <a:ext cx="2742050" cy="211865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7EFB1EF-1038-4E97-8029-EA0E34E54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4560468"/>
            <a:ext cx="3332433" cy="22195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331640" y="764704"/>
            <a:ext cx="68580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СЮЖЕТНО-РОЛЕВАЯ ИГРА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ОКАЗЫВАЕТ ПОЛОЖИТЕЛЬНОЕ ВЛИЯНИЕ НА РАЗВИТИЕ РЕЧИ. В ХОДЕ ИГРЫ РЕБЕНОК ВСЛУХ РАЗГОВАРИВАЕТ С ИГРУШКОЙ, ГОВОРИТ И ЗА СЕБЯ, И ЗА НЕЕ, ПОДРАЖАЕТ ГУДЕНИЮ САМОЛЕТА, ГОЛОСАМ ЗВЕРЕЙ И Т. Д. РАЗВИВАЕТСЯ ДИАЛОГИЧЕСКАЯ РЕЧЬ.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367171"/>
            <a:ext cx="43204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lvl="0" indent="0" algn="ctr">
              <a:buClr>
                <a:prstClr val="white">
                  <a:shade val="95000"/>
                </a:prstClr>
              </a:buClr>
              <a:buNone/>
            </a:pPr>
            <a:r>
              <a:rPr lang="ru-RU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ГРУППЕ ИМЕЮТСЯ ТАКИЕ ИГР КАК:</a:t>
            </a:r>
          </a:p>
          <a:p>
            <a:pPr marL="308610" lvl="0" indent="-171450">
              <a:buClr>
                <a:prstClr val="white">
                  <a:shade val="95000"/>
                </a:prstClr>
              </a:buClr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</a:p>
          <a:p>
            <a:pPr marL="308610" lvl="0" indent="-171450">
              <a:buClr>
                <a:prstClr val="white">
                  <a:shade val="95000"/>
                </a:prstClr>
              </a:buClr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</a:p>
          <a:p>
            <a:pPr marL="308610" lvl="0" indent="-171450">
              <a:buClr>
                <a:prstClr val="white">
                  <a:shade val="95000"/>
                </a:prstClr>
              </a:buClr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МАГАЗИН</a:t>
            </a:r>
          </a:p>
          <a:p>
            <a:pPr marL="308610" lvl="0" indent="-171450">
              <a:buClr>
                <a:prstClr val="white">
                  <a:shade val="95000"/>
                </a:prstClr>
              </a:buClr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ПАРИКМАХЕРСКАЯ</a:t>
            </a:r>
          </a:p>
          <a:p>
            <a:pPr marL="308610" lvl="0" indent="-171450">
              <a:buClr>
                <a:prstClr val="white">
                  <a:shade val="95000"/>
                </a:prstClr>
              </a:buClr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СТРОИТЕЛИ (конструирование)</a:t>
            </a:r>
          </a:p>
          <a:p>
            <a:pPr marL="308610" lvl="0" indent="-171450">
              <a:buClr>
                <a:prstClr val="white">
                  <a:shade val="95000"/>
                </a:prstClr>
              </a:buClr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БИБЛИОТЕКА</a:t>
            </a:r>
          </a:p>
          <a:p>
            <a:pPr marL="308610" lvl="0" indent="-171450">
              <a:buClr>
                <a:prstClr val="white">
                  <a:shade val="95000"/>
                </a:prstClr>
              </a:buClr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</a:t>
            </a:r>
          </a:p>
          <a:p>
            <a:pPr marL="308610" lvl="0" indent="-171450">
              <a:buClr>
                <a:prstClr val="white">
                  <a:shade val="95000"/>
                </a:prstClr>
              </a:buClr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ПОЧТА</a:t>
            </a:r>
          </a:p>
          <a:p>
            <a:pPr marL="308610" lvl="0" indent="-171450">
              <a:buClr>
                <a:prstClr val="white">
                  <a:shade val="95000"/>
                </a:prstClr>
              </a:buClr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АТЕЛЬЕ</a:t>
            </a:r>
          </a:p>
          <a:p>
            <a:pPr marL="308610" lvl="0" indent="-171450">
              <a:buClr>
                <a:prstClr val="white">
                  <a:shade val="95000"/>
                </a:prstClr>
              </a:buClr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БАНК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46EB725-8AC8-449C-B47B-8165F4FCA4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 r="17758"/>
          <a:stretch/>
        </p:blipFill>
        <p:spPr>
          <a:xfrm>
            <a:off x="3716548" y="2975958"/>
            <a:ext cx="2088232" cy="35514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14756F3-211C-416B-A561-7EF4CFCA3B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00" y="2218806"/>
            <a:ext cx="2708944" cy="36167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2724</TotalTime>
  <Words>381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226</cp:revision>
  <dcterms:created xsi:type="dcterms:W3CDTF">2015-11-25T08:49:28Z</dcterms:created>
  <dcterms:modified xsi:type="dcterms:W3CDTF">2021-12-15T08:23:24Z</dcterms:modified>
</cp:coreProperties>
</file>