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57" r:id="rId7"/>
    <p:sldId id="258" r:id="rId8"/>
    <p:sldId id="259" r:id="rId9"/>
    <p:sldId id="260" r:id="rId10"/>
    <p:sldId id="261" r:id="rId11"/>
    <p:sldId id="262" r:id="rId12"/>
    <p:sldId id="26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117726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178220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21379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181202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234029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12251A-67E9-4649-A1E4-A52CC2A7A6D7}"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325390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12251A-67E9-4649-A1E4-A52CC2A7A6D7}" type="datetimeFigureOut">
              <a:rPr lang="ru-RU" smtClean="0"/>
              <a:t>16.12.2019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54772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12251A-67E9-4649-A1E4-A52CC2A7A6D7}" type="datetimeFigureOut">
              <a:rPr lang="ru-RU" smtClean="0"/>
              <a:t>16.12.2019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100630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12251A-67E9-4649-A1E4-A52CC2A7A6D7}" type="datetimeFigureOut">
              <a:rPr lang="ru-RU" smtClean="0"/>
              <a:t>16.12.2019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206288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12251A-67E9-4649-A1E4-A52CC2A7A6D7}"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299941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12251A-67E9-4649-A1E4-A52CC2A7A6D7}"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A8BA02-4126-40F3-A280-93A8BD02A406}" type="slidenum">
              <a:rPr lang="ru-RU" smtClean="0"/>
              <a:t>‹#›</a:t>
            </a:fld>
            <a:endParaRPr lang="ru-RU"/>
          </a:p>
        </p:txBody>
      </p:sp>
    </p:spTree>
    <p:extLst>
      <p:ext uri="{BB962C8B-B14F-4D97-AF65-F5344CB8AC3E}">
        <p14:creationId xmlns:p14="http://schemas.microsoft.com/office/powerpoint/2010/main" val="469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2251A-67E9-4649-A1E4-A52CC2A7A6D7}" type="datetimeFigureOut">
              <a:rPr lang="ru-RU" smtClean="0"/>
              <a:t>16.12.2019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8BA02-4126-40F3-A280-93A8BD02A406}" type="slidenum">
              <a:rPr lang="ru-RU" smtClean="0"/>
              <a:t>‹#›</a:t>
            </a:fld>
            <a:endParaRPr lang="ru-RU"/>
          </a:p>
        </p:txBody>
      </p:sp>
    </p:spTree>
    <p:extLst>
      <p:ext uri="{BB962C8B-B14F-4D97-AF65-F5344CB8AC3E}">
        <p14:creationId xmlns:p14="http://schemas.microsoft.com/office/powerpoint/2010/main" val="4094815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052736"/>
            <a:ext cx="7772400" cy="1728192"/>
          </a:xfrm>
        </p:spPr>
        <p:txBody>
          <a:bodyPr>
            <a:normAutofit fontScale="90000"/>
          </a:bodyPr>
          <a:lstStyle/>
          <a:p>
            <a:r>
              <a:rPr lang="ru-RU" b="1" i="1" dirty="0" smtClean="0">
                <a:solidFill>
                  <a:srgbClr val="FF0000"/>
                </a:solidFill>
              </a:rPr>
              <a:t>Сенсорное развитие детей 2-3 лет через дидактические игры   первая младшая группа</a:t>
            </a:r>
            <a:endParaRPr lang="ru-RU" b="1" i="1" dirty="0">
              <a:solidFill>
                <a:srgbClr val="FF0000"/>
              </a:solidFill>
            </a:endParaRPr>
          </a:p>
        </p:txBody>
      </p:sp>
      <p:sp>
        <p:nvSpPr>
          <p:cNvPr id="3" name="Подзаголовок 2"/>
          <p:cNvSpPr>
            <a:spLocks noGrp="1"/>
          </p:cNvSpPr>
          <p:nvPr>
            <p:ph type="subTitle" idx="1"/>
          </p:nvPr>
        </p:nvSpPr>
        <p:spPr>
          <a:xfrm>
            <a:off x="1371600" y="3886200"/>
            <a:ext cx="7160840" cy="1752600"/>
          </a:xfrm>
        </p:spPr>
        <p:txBody>
          <a:bodyPr>
            <a:normAutofit/>
          </a:bodyPr>
          <a:lstStyle/>
          <a:p>
            <a:pPr algn="r"/>
            <a:r>
              <a:rPr lang="ru-RU" sz="2400" b="1" dirty="0" smtClean="0">
                <a:solidFill>
                  <a:schemeClr val="accent6">
                    <a:lumMod val="50000"/>
                  </a:schemeClr>
                </a:solidFill>
              </a:rPr>
              <a:t>Воспитатель: </a:t>
            </a:r>
            <a:r>
              <a:rPr lang="ru-RU" sz="2400" b="1" dirty="0" err="1" smtClean="0">
                <a:solidFill>
                  <a:schemeClr val="accent6">
                    <a:lumMod val="50000"/>
                  </a:schemeClr>
                </a:solidFill>
              </a:rPr>
              <a:t>Пашян</a:t>
            </a:r>
            <a:r>
              <a:rPr lang="ru-RU" sz="2400" b="1" dirty="0" smtClean="0">
                <a:solidFill>
                  <a:schemeClr val="accent6">
                    <a:lumMod val="50000"/>
                  </a:schemeClr>
                </a:solidFill>
              </a:rPr>
              <a:t> Юлия Васильевна</a:t>
            </a:r>
            <a:endParaRPr lang="ru-RU" sz="2400" b="1" dirty="0">
              <a:solidFill>
                <a:schemeClr val="accent6">
                  <a:lumMod val="50000"/>
                </a:schemeClr>
              </a:solidFill>
            </a:endParaRPr>
          </a:p>
        </p:txBody>
      </p:sp>
    </p:spTree>
    <p:extLst>
      <p:ext uri="{BB962C8B-B14F-4D97-AF65-F5344CB8AC3E}">
        <p14:creationId xmlns:p14="http://schemas.microsoft.com/office/powerpoint/2010/main" val="250097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404664"/>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2852936"/>
            <a:ext cx="4038600" cy="3028950"/>
          </a:xfrm>
        </p:spPr>
      </p:pic>
    </p:spTree>
    <p:extLst>
      <p:ext uri="{BB962C8B-B14F-4D97-AF65-F5344CB8AC3E}">
        <p14:creationId xmlns:p14="http://schemas.microsoft.com/office/powerpoint/2010/main" val="154334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332656"/>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3356992"/>
            <a:ext cx="4038600" cy="3028950"/>
          </a:xfrm>
        </p:spPr>
      </p:pic>
    </p:spTree>
    <p:extLst>
      <p:ext uri="{BB962C8B-B14F-4D97-AF65-F5344CB8AC3E}">
        <p14:creationId xmlns:p14="http://schemas.microsoft.com/office/powerpoint/2010/main" val="357455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lstStyle/>
          <a:p>
            <a:r>
              <a:rPr lang="ru-RU" i="1" dirty="0" smtClean="0">
                <a:solidFill>
                  <a:srgbClr val="FF0000"/>
                </a:solidFill>
              </a:rPr>
              <a:t>Спасибо за внимание!</a:t>
            </a:r>
            <a:endParaRPr lang="ru-RU" i="1" dirty="0">
              <a:solidFill>
                <a:srgbClr val="FF0000"/>
              </a:solidFill>
            </a:endParaRPr>
          </a:p>
        </p:txBody>
      </p:sp>
    </p:spTree>
    <p:extLst>
      <p:ext uri="{BB962C8B-B14F-4D97-AF65-F5344CB8AC3E}">
        <p14:creationId xmlns:p14="http://schemas.microsoft.com/office/powerpoint/2010/main" val="322149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7772400" cy="1728192"/>
          </a:xfrm>
        </p:spPr>
        <p:txBody>
          <a:bodyPr>
            <a:noAutofit/>
          </a:bodyPr>
          <a:lstStyle/>
          <a:p>
            <a:pPr algn="l"/>
            <a:r>
              <a:rPr lang="ru-RU" sz="2400" b="1" i="1" u="sng" dirty="0">
                <a:solidFill>
                  <a:schemeClr val="accent6">
                    <a:lumMod val="50000"/>
                  </a:schemeClr>
                </a:solidFill>
              </a:rPr>
              <a:t>Введение:</a:t>
            </a:r>
            <a:r>
              <a:rPr lang="ru-RU" sz="1600" b="1" i="1" dirty="0">
                <a:solidFill>
                  <a:schemeClr val="accent6">
                    <a:lumMod val="50000"/>
                  </a:schemeClr>
                </a:solidFill>
              </a:rPr>
              <a:t/>
            </a:r>
            <a:br>
              <a:rPr lang="ru-RU" sz="1600" b="1" i="1" dirty="0">
                <a:solidFill>
                  <a:schemeClr val="accent6">
                    <a:lumMod val="50000"/>
                  </a:schemeClr>
                </a:solidFill>
              </a:rPr>
            </a:br>
            <a:r>
              <a:rPr lang="ru-RU" sz="1600" b="1" i="1" dirty="0">
                <a:solidFill>
                  <a:schemeClr val="accent6">
                    <a:lumMod val="50000"/>
                  </a:schemeClr>
                </a:solidFill>
              </a:rPr>
              <a:t/>
            </a:r>
            <a:br>
              <a:rPr lang="ru-RU" sz="1600" b="1" i="1" dirty="0">
                <a:solidFill>
                  <a:schemeClr val="accent6">
                    <a:lumMod val="50000"/>
                  </a:schemeClr>
                </a:solidFill>
              </a:rPr>
            </a:br>
            <a:r>
              <a:rPr lang="ru-RU" sz="1600" b="1" i="1" dirty="0">
                <a:solidFill>
                  <a:schemeClr val="accent6">
                    <a:lumMod val="50000"/>
                  </a:schemeClr>
                </a:solidFill>
              </a:rPr>
              <a:t>Раннее детство – особый период становления органов и систем и, прежде всего, функции мозга. Ранний возраст – самое благоприятное время для сенсорного воспитания, без которого невозможно нормальное формирование умственных способностей ребенка. Этот период важен для совершенствования деятельности органов чувств, накопления представлений об окружающем мире, распознавания творческих способностей.</a:t>
            </a:r>
            <a:br>
              <a:rPr lang="ru-RU" sz="1600" b="1" i="1" dirty="0">
                <a:solidFill>
                  <a:schemeClr val="accent6">
                    <a:lumMod val="50000"/>
                  </a:schemeClr>
                </a:solidFill>
              </a:rPr>
            </a:br>
            <a:r>
              <a:rPr lang="ru-RU" sz="1600" b="1" i="1" dirty="0">
                <a:solidFill>
                  <a:schemeClr val="accent6">
                    <a:lumMod val="50000"/>
                  </a:schemeClr>
                </a:solidFill>
              </a:rPr>
              <a:t/>
            </a:r>
            <a:br>
              <a:rPr lang="ru-RU" sz="1600" b="1" i="1" dirty="0">
                <a:solidFill>
                  <a:schemeClr val="accent6">
                    <a:lumMod val="50000"/>
                  </a:schemeClr>
                </a:solidFill>
              </a:rPr>
            </a:br>
            <a:r>
              <a:rPr lang="ru-RU" sz="1600" b="1" i="1" dirty="0">
                <a:solidFill>
                  <a:schemeClr val="accent6">
                    <a:lumMod val="50000"/>
                  </a:schemeClr>
                </a:solidFill>
              </a:rPr>
              <a:t>Сенсорное развитие ребенка – 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 д. Значение сенсорного развития в раннем и дошкольном возрасте трудно переоценить. Именно этот возраст наиболее благоприятен для совершенствования деятельности органов чувств, накоплении представлений об окружающем мире.</a:t>
            </a:r>
            <a:br>
              <a:rPr lang="ru-RU" sz="1600" b="1" i="1" dirty="0">
                <a:solidFill>
                  <a:schemeClr val="accent6">
                    <a:lumMod val="50000"/>
                  </a:schemeClr>
                </a:solidFill>
              </a:rPr>
            </a:br>
            <a:r>
              <a:rPr lang="ru-RU" sz="1600" b="1" i="1" dirty="0">
                <a:solidFill>
                  <a:schemeClr val="accent6">
                    <a:lumMod val="50000"/>
                  </a:schemeClr>
                </a:solidFill>
              </a:rPr>
              <a:t/>
            </a:r>
            <a:br>
              <a:rPr lang="ru-RU" sz="1600" b="1" i="1" dirty="0">
                <a:solidFill>
                  <a:schemeClr val="accent6">
                    <a:lumMod val="50000"/>
                  </a:schemeClr>
                </a:solidFill>
              </a:rPr>
            </a:br>
            <a:r>
              <a:rPr lang="ru-RU" sz="1600" b="1" i="1" dirty="0">
                <a:solidFill>
                  <a:schemeClr val="accent6">
                    <a:lumMod val="50000"/>
                  </a:schemeClr>
                </a:solidFill>
              </a:rPr>
              <a:t>Сенсорное воспитание означает целенаправленное совершенствование, развитие у детей сенсорных процессов (ощущений, восприятий, представлений).</a:t>
            </a:r>
            <a:br>
              <a:rPr lang="ru-RU" sz="1600" b="1" i="1" dirty="0">
                <a:solidFill>
                  <a:schemeClr val="accent6">
                    <a:lumMod val="50000"/>
                  </a:schemeClr>
                </a:solidFill>
              </a:rPr>
            </a:br>
            <a:r>
              <a:rPr lang="ru-RU" sz="1600" b="1" i="1" dirty="0">
                <a:solidFill>
                  <a:schemeClr val="accent6">
                    <a:lumMod val="50000"/>
                  </a:schemeClr>
                </a:solidFill>
              </a:rPr>
              <a:t/>
            </a:r>
            <a:br>
              <a:rPr lang="ru-RU" sz="1600" b="1" i="1" dirty="0">
                <a:solidFill>
                  <a:schemeClr val="accent6">
                    <a:lumMod val="50000"/>
                  </a:schemeClr>
                </a:solidFill>
              </a:rPr>
            </a:br>
            <a:endParaRPr lang="ru-RU" sz="1600" b="1" i="1" dirty="0">
              <a:solidFill>
                <a:schemeClr val="accent6">
                  <a:lumMod val="50000"/>
                </a:schemeClr>
              </a:solidFill>
            </a:endParaRPr>
          </a:p>
        </p:txBody>
      </p:sp>
    </p:spTree>
    <p:extLst>
      <p:ext uri="{BB962C8B-B14F-4D97-AF65-F5344CB8AC3E}">
        <p14:creationId xmlns:p14="http://schemas.microsoft.com/office/powerpoint/2010/main" val="27795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7772400" cy="1728192"/>
          </a:xfrm>
        </p:spPr>
        <p:txBody>
          <a:bodyPr>
            <a:noAutofit/>
          </a:bodyPr>
          <a:lstStyle/>
          <a:p>
            <a:pPr algn="l"/>
            <a:r>
              <a:rPr lang="ru-RU" sz="2800" b="1" i="1" u="sng" dirty="0">
                <a:solidFill>
                  <a:schemeClr val="accent6">
                    <a:lumMod val="50000"/>
                  </a:schemeClr>
                </a:solidFill>
              </a:rPr>
              <a:t>Цель:</a:t>
            </a:r>
            <a:r>
              <a:rPr lang="ru-RU" sz="2000" b="1" i="1" dirty="0">
                <a:solidFill>
                  <a:schemeClr val="accent6">
                    <a:lumMod val="50000"/>
                  </a:schemeClr>
                </a:solidFill>
              </a:rPr>
              <a:t/>
            </a:r>
            <a:br>
              <a:rPr lang="ru-RU" sz="2000" b="1" i="1" dirty="0">
                <a:solidFill>
                  <a:schemeClr val="accent6">
                    <a:lumMod val="50000"/>
                  </a:schemeClr>
                </a:solidFill>
              </a:rPr>
            </a:br>
            <a:r>
              <a:rPr lang="ru-RU" sz="2000" b="1" i="1" dirty="0">
                <a:solidFill>
                  <a:schemeClr val="accent6">
                    <a:lumMod val="50000"/>
                  </a:schemeClr>
                </a:solidFill>
              </a:rPr>
              <a:t/>
            </a:r>
            <a:br>
              <a:rPr lang="ru-RU" sz="2000" b="1" i="1" dirty="0">
                <a:solidFill>
                  <a:schemeClr val="accent6">
                    <a:lumMod val="50000"/>
                  </a:schemeClr>
                </a:solidFill>
              </a:rPr>
            </a:br>
            <a:r>
              <a:rPr lang="ru-RU" sz="2000" b="1" i="1" dirty="0">
                <a:solidFill>
                  <a:schemeClr val="accent6">
                    <a:lumMod val="50000"/>
                  </a:schemeClr>
                </a:solidFill>
              </a:rPr>
              <a:t>повышение своего педагогического уровня, профессионального мастерства и компетентности</a:t>
            </a:r>
            <a:br>
              <a:rPr lang="ru-RU" sz="2000" b="1" i="1" dirty="0">
                <a:solidFill>
                  <a:schemeClr val="accent6">
                    <a:lumMod val="50000"/>
                  </a:schemeClr>
                </a:solidFill>
              </a:rPr>
            </a:br>
            <a:r>
              <a:rPr lang="ru-RU" sz="2000" b="1" i="1" dirty="0">
                <a:solidFill>
                  <a:schemeClr val="accent6">
                    <a:lumMod val="50000"/>
                  </a:schemeClr>
                </a:solidFill>
              </a:rPr>
              <a:t/>
            </a:r>
            <a:br>
              <a:rPr lang="ru-RU" sz="2000" b="1" i="1" dirty="0">
                <a:solidFill>
                  <a:schemeClr val="accent6">
                    <a:lumMod val="50000"/>
                  </a:schemeClr>
                </a:solidFill>
              </a:rPr>
            </a:br>
            <a:r>
              <a:rPr lang="ru-RU" sz="2400" b="1" i="1" u="sng" dirty="0">
                <a:solidFill>
                  <a:schemeClr val="accent6">
                    <a:lumMod val="50000"/>
                  </a:schemeClr>
                </a:solidFill>
              </a:rPr>
              <a:t>Задачи: </a:t>
            </a:r>
            <a:r>
              <a:rPr lang="ru-RU" sz="2000" b="1" i="1" dirty="0">
                <a:solidFill>
                  <a:schemeClr val="accent6">
                    <a:lumMod val="50000"/>
                  </a:schemeClr>
                </a:solidFill>
              </a:rPr>
              <a:t/>
            </a:r>
            <a:br>
              <a:rPr lang="ru-RU" sz="2000" b="1" i="1" dirty="0">
                <a:solidFill>
                  <a:schemeClr val="accent6">
                    <a:lumMod val="50000"/>
                  </a:schemeClr>
                </a:solidFill>
              </a:rPr>
            </a:br>
            <a:r>
              <a:rPr lang="ru-RU" sz="2000" b="1" i="1" dirty="0">
                <a:solidFill>
                  <a:schemeClr val="accent6">
                    <a:lumMod val="50000"/>
                  </a:schemeClr>
                </a:solidFill>
              </a:rPr>
              <a:t/>
            </a:r>
            <a:br>
              <a:rPr lang="ru-RU" sz="2000" b="1" i="1" dirty="0">
                <a:solidFill>
                  <a:schemeClr val="accent6">
                    <a:lumMod val="50000"/>
                  </a:schemeClr>
                </a:solidFill>
              </a:rPr>
            </a:br>
            <a:r>
              <a:rPr lang="ru-RU" sz="2000" b="1" i="1" dirty="0">
                <a:solidFill>
                  <a:schemeClr val="accent6">
                    <a:lumMod val="50000"/>
                  </a:schemeClr>
                </a:solidFill>
              </a:rPr>
              <a:t>- расширить знания о сенсорном воспитании детей раннего возраста.</a:t>
            </a:r>
            <a:br>
              <a:rPr lang="ru-RU" sz="2000" b="1" i="1" dirty="0">
                <a:solidFill>
                  <a:schemeClr val="accent6">
                    <a:lumMod val="50000"/>
                  </a:schemeClr>
                </a:solidFill>
              </a:rPr>
            </a:br>
            <a:r>
              <a:rPr lang="ru-RU" sz="2000" b="1" i="1" dirty="0">
                <a:solidFill>
                  <a:schemeClr val="accent6">
                    <a:lumMod val="50000"/>
                  </a:schemeClr>
                </a:solidFill>
              </a:rPr>
              <a:t>- обогатить развивающую среду группы по сенсорному развитию (создание и приобретение  новых игр при участии родителей)</a:t>
            </a:r>
            <a:br>
              <a:rPr lang="ru-RU" sz="2000" b="1" i="1" dirty="0">
                <a:solidFill>
                  <a:schemeClr val="accent6">
                    <a:lumMod val="50000"/>
                  </a:schemeClr>
                </a:solidFill>
              </a:rPr>
            </a:br>
            <a:r>
              <a:rPr lang="ru-RU" sz="2000" b="1" i="1" dirty="0">
                <a:solidFill>
                  <a:schemeClr val="accent6">
                    <a:lumMod val="50000"/>
                  </a:schemeClr>
                </a:solidFill>
              </a:rPr>
              <a:t>- организовать совместную работу с родителями по данной теме (подготовка  консультаций «Развитие сенсорных способностей у детей раннего возраста через дидактические игры», проведение бесед, родительского собрания «Путешествие в страну </a:t>
            </a:r>
            <a:r>
              <a:rPr lang="ru-RU" sz="2000" b="1" i="1" dirty="0" err="1">
                <a:solidFill>
                  <a:schemeClr val="accent6">
                    <a:lumMod val="50000"/>
                  </a:schemeClr>
                </a:solidFill>
              </a:rPr>
              <a:t>Сенсорику</a:t>
            </a:r>
            <a:r>
              <a:rPr lang="ru-RU" sz="2000" b="1" i="1" dirty="0">
                <a:solidFill>
                  <a:schemeClr val="accent6">
                    <a:lumMod val="50000"/>
                  </a:schemeClr>
                </a:solidFill>
              </a:rPr>
              <a:t>»</a:t>
            </a:r>
            <a:br>
              <a:rPr lang="ru-RU" sz="2000" b="1" i="1" dirty="0">
                <a:solidFill>
                  <a:schemeClr val="accent6">
                    <a:lumMod val="50000"/>
                  </a:schemeClr>
                </a:solidFill>
              </a:rPr>
            </a:br>
            <a:r>
              <a:rPr lang="ru-RU" sz="2000" b="1" i="1" dirty="0">
                <a:solidFill>
                  <a:schemeClr val="accent6">
                    <a:lumMod val="50000"/>
                  </a:schemeClr>
                </a:solidFill>
              </a:rPr>
              <a:t/>
            </a:r>
            <a:br>
              <a:rPr lang="ru-RU" sz="2000" b="1" i="1" dirty="0">
                <a:solidFill>
                  <a:schemeClr val="accent6">
                    <a:lumMod val="50000"/>
                  </a:schemeClr>
                </a:solidFill>
              </a:rPr>
            </a:br>
            <a:endParaRPr lang="ru-RU" sz="2000" b="1" i="1" dirty="0">
              <a:solidFill>
                <a:schemeClr val="accent6">
                  <a:lumMod val="50000"/>
                </a:schemeClr>
              </a:solidFill>
            </a:endParaRPr>
          </a:p>
        </p:txBody>
      </p:sp>
    </p:spTree>
    <p:extLst>
      <p:ext uri="{BB962C8B-B14F-4D97-AF65-F5344CB8AC3E}">
        <p14:creationId xmlns:p14="http://schemas.microsoft.com/office/powerpoint/2010/main" val="1047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7772400" cy="1728192"/>
          </a:xfrm>
        </p:spPr>
        <p:txBody>
          <a:bodyPr>
            <a:noAutofit/>
          </a:bodyPr>
          <a:lstStyle/>
          <a:p>
            <a:pPr algn="l"/>
            <a:r>
              <a:rPr lang="ru-RU" sz="2400" b="1" i="1" u="sng" dirty="0">
                <a:solidFill>
                  <a:schemeClr val="accent6">
                    <a:lumMod val="50000"/>
                  </a:schemeClr>
                </a:solidFill>
              </a:rPr>
              <a:t>Актуальность:</a:t>
            </a:r>
            <a:r>
              <a:rPr lang="ru-RU" sz="1800" b="1" i="1" dirty="0">
                <a:solidFill>
                  <a:schemeClr val="accent6">
                    <a:lumMod val="50000"/>
                  </a:schemeClr>
                </a:solidFill>
              </a:rPr>
              <a:t/>
            </a:r>
            <a:br>
              <a:rPr lang="ru-RU" sz="1800" b="1" i="1" dirty="0">
                <a:solidFill>
                  <a:schemeClr val="accent6">
                    <a:lumMod val="50000"/>
                  </a:schemeClr>
                </a:solidFill>
              </a:rPr>
            </a:br>
            <a:r>
              <a:rPr lang="ru-RU" sz="1800" b="1" i="1" dirty="0">
                <a:solidFill>
                  <a:schemeClr val="accent6">
                    <a:lumMod val="50000"/>
                  </a:schemeClr>
                </a:solidFill>
              </a:rPr>
              <a:t/>
            </a:r>
            <a:br>
              <a:rPr lang="ru-RU" sz="1800" b="1" i="1" dirty="0">
                <a:solidFill>
                  <a:schemeClr val="accent6">
                    <a:lumMod val="50000"/>
                  </a:schemeClr>
                </a:solidFill>
              </a:rPr>
            </a:br>
            <a:r>
              <a:rPr lang="ru-RU" sz="1800" b="1" i="1" dirty="0">
                <a:solidFill>
                  <a:schemeClr val="accent6">
                    <a:lumMod val="50000"/>
                  </a:schemeClr>
                </a:solidFill>
              </a:rPr>
              <a:t>Процесс познания маленького человека отличается от процесса познания взрослого. Взрослые познают мир умом, маленькие дети – эмоциями. Познавательная активность ребенка 2-3 лет выражается, прежде всего, в развитии восприятия, символической (знаковой) функции мышления и осмысленной предметной деятельности. Проект актуален, т.к. его реализация позволяет расширить кругозор каждого ребенка на базе ближайшего  окружения, создать условия для развития самостоятельной познавательной активности. Работа в данном направлении поможет мне:</a:t>
            </a:r>
            <a:br>
              <a:rPr lang="ru-RU" sz="1800" b="1" i="1" dirty="0">
                <a:solidFill>
                  <a:schemeClr val="accent6">
                    <a:lumMod val="50000"/>
                  </a:schemeClr>
                </a:solidFill>
              </a:rPr>
            </a:br>
            <a:r>
              <a:rPr lang="ru-RU" sz="1800" b="1" i="1" dirty="0">
                <a:solidFill>
                  <a:schemeClr val="accent6">
                    <a:lumMod val="50000"/>
                  </a:schemeClr>
                </a:solidFill>
              </a:rPr>
              <a:t/>
            </a:r>
            <a:br>
              <a:rPr lang="ru-RU" sz="1800" b="1" i="1" dirty="0">
                <a:solidFill>
                  <a:schemeClr val="accent6">
                    <a:lumMod val="50000"/>
                  </a:schemeClr>
                </a:solidFill>
              </a:rPr>
            </a:br>
            <a:r>
              <a:rPr lang="ru-RU" sz="1800" b="1" i="1" dirty="0">
                <a:solidFill>
                  <a:schemeClr val="accent6">
                    <a:lumMod val="50000"/>
                  </a:schemeClr>
                </a:solidFill>
              </a:rPr>
              <a:t>- научить детей различать основные цвета;</a:t>
            </a:r>
            <a:br>
              <a:rPr lang="ru-RU" sz="1800" b="1" i="1" dirty="0">
                <a:solidFill>
                  <a:schemeClr val="accent6">
                    <a:lumMod val="50000"/>
                  </a:schemeClr>
                </a:solidFill>
              </a:rPr>
            </a:br>
            <a:r>
              <a:rPr lang="ru-RU" sz="1800" b="1" i="1" dirty="0">
                <a:solidFill>
                  <a:schemeClr val="accent6">
                    <a:lumMod val="50000"/>
                  </a:schemeClr>
                </a:solidFill>
              </a:rPr>
              <a:t>- познакомить детей с величиной и формой предметов;</a:t>
            </a:r>
            <a:br>
              <a:rPr lang="ru-RU" sz="1800" b="1" i="1" dirty="0">
                <a:solidFill>
                  <a:schemeClr val="accent6">
                    <a:lumMod val="50000"/>
                  </a:schemeClr>
                </a:solidFill>
              </a:rPr>
            </a:br>
            <a:r>
              <a:rPr lang="ru-RU" sz="1800" b="1" i="1" dirty="0">
                <a:solidFill>
                  <a:schemeClr val="accent6">
                    <a:lumMod val="50000"/>
                  </a:schemeClr>
                </a:solidFill>
              </a:rPr>
              <a:t>- сформировать навыки самостоятельной деятельности;</a:t>
            </a:r>
            <a:br>
              <a:rPr lang="ru-RU" sz="1800" b="1" i="1" dirty="0">
                <a:solidFill>
                  <a:schemeClr val="accent6">
                    <a:lumMod val="50000"/>
                  </a:schemeClr>
                </a:solidFill>
              </a:rPr>
            </a:br>
            <a:r>
              <a:rPr lang="ru-RU" sz="1800" b="1" i="1" dirty="0">
                <a:solidFill>
                  <a:schemeClr val="accent6">
                    <a:lumMod val="50000"/>
                  </a:schemeClr>
                </a:solidFill>
              </a:rPr>
              <a:t>- повысить самооценку детей, их уверенность в себе;</a:t>
            </a:r>
            <a:br>
              <a:rPr lang="ru-RU" sz="1800" b="1" i="1" dirty="0">
                <a:solidFill>
                  <a:schemeClr val="accent6">
                    <a:lumMod val="50000"/>
                  </a:schemeClr>
                </a:solidFill>
              </a:rPr>
            </a:br>
            <a:r>
              <a:rPr lang="ru-RU" sz="1800" b="1" i="1" dirty="0">
                <a:solidFill>
                  <a:schemeClr val="accent6">
                    <a:lumMod val="50000"/>
                  </a:schemeClr>
                </a:solidFill>
              </a:rPr>
              <a:t>- развить творческие способности, любознательность, наблюдательность;</a:t>
            </a:r>
            <a:br>
              <a:rPr lang="ru-RU" sz="1800" b="1" i="1" dirty="0">
                <a:solidFill>
                  <a:schemeClr val="accent6">
                    <a:lumMod val="50000"/>
                  </a:schemeClr>
                </a:solidFill>
              </a:rPr>
            </a:br>
            <a:r>
              <a:rPr lang="ru-RU" sz="1800" b="1" i="1" dirty="0">
                <a:solidFill>
                  <a:schemeClr val="accent6">
                    <a:lumMod val="50000"/>
                  </a:schemeClr>
                </a:solidFill>
              </a:rPr>
              <a:t>- сплотить детский коллектив.</a:t>
            </a:r>
            <a:br>
              <a:rPr lang="ru-RU" sz="1800" b="1" i="1" dirty="0">
                <a:solidFill>
                  <a:schemeClr val="accent6">
                    <a:lumMod val="50000"/>
                  </a:schemeClr>
                </a:solidFill>
              </a:rPr>
            </a:br>
            <a:r>
              <a:rPr lang="ru-RU" sz="1800" b="1" i="1" dirty="0">
                <a:solidFill>
                  <a:schemeClr val="accent6">
                    <a:lumMod val="50000"/>
                  </a:schemeClr>
                </a:solidFill>
              </a:rPr>
              <a:t>- развивать мелкую моторику пальцев, кистей рук;</a:t>
            </a:r>
            <a:br>
              <a:rPr lang="ru-RU" sz="1800" b="1" i="1" dirty="0">
                <a:solidFill>
                  <a:schemeClr val="accent6">
                    <a:lumMod val="50000"/>
                  </a:schemeClr>
                </a:solidFill>
              </a:rPr>
            </a:br>
            <a:r>
              <a:rPr lang="ru-RU" sz="1800" b="1" i="1" dirty="0">
                <a:solidFill>
                  <a:schemeClr val="accent6">
                    <a:lumMod val="50000"/>
                  </a:schemeClr>
                </a:solidFill>
              </a:rPr>
              <a:t>- совершенствовать движения рук, развивая психические процессы:</a:t>
            </a:r>
            <a:r>
              <a:rPr lang="ru-RU" sz="2000" b="1" i="1" dirty="0">
                <a:solidFill>
                  <a:schemeClr val="accent6">
                    <a:lumMod val="50000"/>
                  </a:schemeClr>
                </a:solidFill>
              </a:rPr>
              <a:t/>
            </a:r>
            <a:br>
              <a:rPr lang="ru-RU" sz="2000" b="1" i="1" dirty="0">
                <a:solidFill>
                  <a:schemeClr val="accent6">
                    <a:lumMod val="50000"/>
                  </a:schemeClr>
                </a:solidFill>
              </a:rPr>
            </a:br>
            <a:endParaRPr lang="ru-RU" sz="2000" b="1" i="1" dirty="0">
              <a:solidFill>
                <a:schemeClr val="accent6">
                  <a:lumMod val="50000"/>
                </a:schemeClr>
              </a:solidFill>
            </a:endParaRPr>
          </a:p>
        </p:txBody>
      </p:sp>
    </p:spTree>
    <p:extLst>
      <p:ext uri="{BB962C8B-B14F-4D97-AF65-F5344CB8AC3E}">
        <p14:creationId xmlns:p14="http://schemas.microsoft.com/office/powerpoint/2010/main" val="8875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7772400" cy="1728192"/>
          </a:xfrm>
        </p:spPr>
        <p:txBody>
          <a:bodyPr>
            <a:noAutofit/>
          </a:bodyPr>
          <a:lstStyle/>
          <a:p>
            <a:pPr algn="l"/>
            <a:r>
              <a:rPr lang="ru-RU" sz="2800" b="1" i="1" u="sng" dirty="0">
                <a:solidFill>
                  <a:schemeClr val="accent6">
                    <a:lumMod val="50000"/>
                  </a:schemeClr>
                </a:solidFill>
              </a:rPr>
              <a:t>Ожидаемые результаты:</a:t>
            </a:r>
            <a:br>
              <a:rPr lang="ru-RU" sz="2800" b="1" i="1" u="sng" dirty="0">
                <a:solidFill>
                  <a:schemeClr val="accent6">
                    <a:lumMod val="50000"/>
                  </a:schemeClr>
                </a:solidFill>
              </a:rPr>
            </a:br>
            <a:r>
              <a:rPr lang="ru-RU" sz="2800" b="1" i="1" u="sng" dirty="0">
                <a:solidFill>
                  <a:schemeClr val="accent6">
                    <a:lumMod val="50000"/>
                  </a:schemeClr>
                </a:solidFill>
              </a:rPr>
              <a:t/>
            </a:r>
            <a:br>
              <a:rPr lang="ru-RU" sz="2800" b="1" i="1" u="sng" dirty="0">
                <a:solidFill>
                  <a:schemeClr val="accent6">
                    <a:lumMod val="50000"/>
                  </a:schemeClr>
                </a:solidFill>
              </a:rPr>
            </a:br>
            <a:r>
              <a:rPr lang="ru-RU" sz="2000" b="1" i="1" dirty="0">
                <a:solidFill>
                  <a:schemeClr val="accent6">
                    <a:lumMod val="50000"/>
                  </a:schemeClr>
                </a:solidFill>
              </a:rPr>
              <a:t>- Систематизация материала по развитию сенсорных способностей у детей 2-3 лет средствами дидактических игр в соответствии с возрастными и индивидуальными возможностями.</a:t>
            </a:r>
            <a:br>
              <a:rPr lang="ru-RU" sz="2000" b="1" i="1" dirty="0">
                <a:solidFill>
                  <a:schemeClr val="accent6">
                    <a:lumMod val="50000"/>
                  </a:schemeClr>
                </a:solidFill>
              </a:rPr>
            </a:br>
            <a:r>
              <a:rPr lang="ru-RU" sz="2000" b="1" i="1" dirty="0">
                <a:solidFill>
                  <a:schemeClr val="accent6">
                    <a:lumMod val="50000"/>
                  </a:schemeClr>
                </a:solidFill>
              </a:rPr>
              <a:t>- Сформированные сенсорные представления путём выделения формы, цвета, и величины предметов.</a:t>
            </a:r>
            <a:br>
              <a:rPr lang="ru-RU" sz="2000" b="1" i="1" dirty="0">
                <a:solidFill>
                  <a:schemeClr val="accent6">
                    <a:lumMod val="50000"/>
                  </a:schemeClr>
                </a:solidFill>
              </a:rPr>
            </a:br>
            <a:r>
              <a:rPr lang="ru-RU" sz="2000" b="1" i="1" dirty="0">
                <a:solidFill>
                  <a:schemeClr val="accent6">
                    <a:lumMod val="50000"/>
                  </a:schemeClr>
                </a:solidFill>
              </a:rPr>
              <a:t>- Сформированные представления о разновидностях дидактических игр и основных приемах игры на них.</a:t>
            </a:r>
            <a:br>
              <a:rPr lang="ru-RU" sz="2000" b="1" i="1" dirty="0">
                <a:solidFill>
                  <a:schemeClr val="accent6">
                    <a:lumMod val="50000"/>
                  </a:schemeClr>
                </a:solidFill>
              </a:rPr>
            </a:br>
            <a:r>
              <a:rPr lang="ru-RU" sz="2000" b="1" i="1" dirty="0">
                <a:solidFill>
                  <a:schemeClr val="accent6">
                    <a:lumMod val="50000"/>
                  </a:schemeClr>
                </a:solidFill>
              </a:rPr>
              <a:t>- Сотрудничество ДОУ и семьи по проблеме формирования и развития сенсорных способностей у детей 2 – 3 лет.</a:t>
            </a:r>
            <a:br>
              <a:rPr lang="ru-RU" sz="2000" b="1" i="1" dirty="0">
                <a:solidFill>
                  <a:schemeClr val="accent6">
                    <a:lumMod val="50000"/>
                  </a:schemeClr>
                </a:solidFill>
              </a:rPr>
            </a:br>
            <a:r>
              <a:rPr lang="ru-RU" sz="2000" b="1" i="1" dirty="0">
                <a:solidFill>
                  <a:schemeClr val="accent6">
                    <a:lumMod val="50000"/>
                  </a:schemeClr>
                </a:solidFill>
              </a:rPr>
              <a:t>- Вовлечение родителей в вопросы сенсорного развития детей младшего школьного возраста.</a:t>
            </a:r>
            <a:br>
              <a:rPr lang="ru-RU" sz="2000" b="1" i="1" dirty="0">
                <a:solidFill>
                  <a:schemeClr val="accent6">
                    <a:lumMod val="50000"/>
                  </a:schemeClr>
                </a:solidFill>
              </a:rPr>
            </a:br>
            <a:r>
              <a:rPr lang="ru-RU" sz="2000" b="1" i="1" dirty="0">
                <a:solidFill>
                  <a:schemeClr val="accent6">
                    <a:lumMod val="50000"/>
                  </a:schemeClr>
                </a:solidFill>
              </a:rPr>
              <a:t/>
            </a:r>
            <a:br>
              <a:rPr lang="ru-RU" sz="2000" b="1" i="1" dirty="0">
                <a:solidFill>
                  <a:schemeClr val="accent6">
                    <a:lumMod val="50000"/>
                  </a:schemeClr>
                </a:solidFill>
              </a:rPr>
            </a:br>
            <a:endParaRPr lang="ru-RU" sz="2000" b="1" i="1" dirty="0">
              <a:solidFill>
                <a:schemeClr val="accent6">
                  <a:lumMod val="50000"/>
                </a:schemeClr>
              </a:solidFill>
            </a:endParaRPr>
          </a:p>
        </p:txBody>
      </p:sp>
    </p:spTree>
    <p:extLst>
      <p:ext uri="{BB962C8B-B14F-4D97-AF65-F5344CB8AC3E}">
        <p14:creationId xmlns:p14="http://schemas.microsoft.com/office/powerpoint/2010/main" val="288260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2996952"/>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620688"/>
            <a:ext cx="4038600" cy="3028950"/>
          </a:xfrm>
        </p:spPr>
      </p:pic>
    </p:spTree>
    <p:extLst>
      <p:ext uri="{BB962C8B-B14F-4D97-AF65-F5344CB8AC3E}">
        <p14:creationId xmlns:p14="http://schemas.microsoft.com/office/powerpoint/2010/main" val="77247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2780928"/>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620688"/>
            <a:ext cx="4038600" cy="3028950"/>
          </a:xfrm>
        </p:spPr>
      </p:pic>
    </p:spTree>
    <p:extLst>
      <p:ext uri="{BB962C8B-B14F-4D97-AF65-F5344CB8AC3E}">
        <p14:creationId xmlns:p14="http://schemas.microsoft.com/office/powerpoint/2010/main" val="47421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620688"/>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2924944"/>
            <a:ext cx="4038600" cy="3028950"/>
          </a:xfrm>
        </p:spPr>
      </p:pic>
    </p:spTree>
    <p:extLst>
      <p:ext uri="{BB962C8B-B14F-4D97-AF65-F5344CB8AC3E}">
        <p14:creationId xmlns:p14="http://schemas.microsoft.com/office/powerpoint/2010/main" val="80200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2564904"/>
            <a:ext cx="4038600" cy="30289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692696"/>
            <a:ext cx="4038600" cy="3028950"/>
          </a:xfrm>
        </p:spPr>
      </p:pic>
    </p:spTree>
    <p:extLst>
      <p:ext uri="{BB962C8B-B14F-4D97-AF65-F5344CB8AC3E}">
        <p14:creationId xmlns:p14="http://schemas.microsoft.com/office/powerpoint/2010/main" val="8937422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29</Words>
  <Application>Microsoft Office PowerPoint</Application>
  <PresentationFormat>Экран (4:3)</PresentationFormat>
  <Paragraphs>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Сенсорное развитие детей 2-3 лет через дидактические игры   первая младшая группа</vt:lpstr>
      <vt:lpstr>Введение:  Раннее детство – особый период становления органов и систем и, прежде всего, функции мозга. Ранний возраст – самое благоприятное время для сенсорного воспитания, без которого невозможно нормальное формирование умственных способностей ребенка. Этот период важен для совершенствования деятельности органов чувств, накопления представлений об окружающем мире, распознавания творческих способностей.  Сенсорное развитие ребенка – 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 д. Значение сенсорного развития в раннем и дошкольном возрасте трудно переоценить. Именно этот возраст наиболее благоприятен для совершенствования деятельности органов чувств, накоплении представлений об окружающем мире.  Сенсорное воспитание означает целенаправленное совершенствование, развитие у детей сенсорных процессов (ощущений, восприятий, представлений).  </vt:lpstr>
      <vt:lpstr>Цель:  повышение своего педагогического уровня, профессионального мастерства и компетентности  Задачи:   - расширить знания о сенсорном воспитании детей раннего возраста. - обогатить развивающую среду группы по сенсорному развитию (создание и приобретение  новых игр при участии родителей) - организовать совместную работу с родителями по данной теме (подготовка  консультаций «Развитие сенсорных способностей у детей раннего возраста через дидактические игры», проведение бесед, родительского собрания «Путешествие в страну Сенсорику»  </vt:lpstr>
      <vt:lpstr>Актуальность:  Процесс познания маленького человека отличается от процесса познания взрослого. Взрослые познают мир умом, маленькие дети – эмоциями. Познавательная активность ребенка 2-3 лет выражается, прежде всего, в развитии восприятия, символической (знаковой) функции мышления и осмысленной предметной деятельности. Проект актуален, т.к. его реализация позволяет расширить кругозор каждого ребенка на базе ближайшего  окружения, создать условия для развития самостоятельной познавательной активности. Работа в данном направлении поможет мне:  - научить детей различать основные цвета; - познакомить детей с величиной и формой предметов; - сформировать навыки самостоятельной деятельности; - повысить самооценку детей, их уверенность в себе; - развить творческие способности, любознательность, наблюдательность; - сплотить детский коллектив. - развивать мелкую моторику пальцев, кистей рук; - совершенствовать движения рук, развивая психические процессы: </vt:lpstr>
      <vt:lpstr>Ожидаемые результаты:  - Систематизация материала по развитию сенсорных способностей у детей 2-3 лет средствами дидактических игр в соответствии с возрастными и индивидуальными возможностями. - Сформированные сенсорные представления путём выделения формы, цвета, и величины предметов. - Сформированные представления о разновидностях дидактических игр и основных приемах игры на них. - Сотрудничество ДОУ и семьи по проблеме формирования и развития сенсорных способностей у детей 2 – 3 лет. - Вовлечение родителей в вопросы сенсорного развития детей младшего школьного возраста.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Сенсорное развитие детей 2-3 лет через дидактические игры   первая младшая группа</dc:title>
  <dc:creator>USER</dc:creator>
  <cp:lastModifiedBy>USER</cp:lastModifiedBy>
  <cp:revision>3</cp:revision>
  <dcterms:created xsi:type="dcterms:W3CDTF">2019-04-22T18:13:28Z</dcterms:created>
  <dcterms:modified xsi:type="dcterms:W3CDTF">2019-12-16T18:02:51Z</dcterms:modified>
</cp:coreProperties>
</file>